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524" r:id="rId2"/>
    <p:sldId id="581" r:id="rId3"/>
    <p:sldId id="591" r:id="rId4"/>
    <p:sldId id="525" r:id="rId5"/>
    <p:sldId id="526" r:id="rId6"/>
    <p:sldId id="582" r:id="rId7"/>
    <p:sldId id="583" r:id="rId8"/>
    <p:sldId id="585" r:id="rId9"/>
    <p:sldId id="588" r:id="rId10"/>
    <p:sldId id="590" r:id="rId11"/>
    <p:sldId id="589" r:id="rId12"/>
    <p:sldId id="531" r:id="rId13"/>
    <p:sldId id="532" r:id="rId14"/>
    <p:sldId id="533" r:id="rId15"/>
    <p:sldId id="592" r:id="rId16"/>
    <p:sldId id="534" r:id="rId17"/>
    <p:sldId id="541" r:id="rId18"/>
    <p:sldId id="597" r:id="rId19"/>
    <p:sldId id="548" r:id="rId20"/>
    <p:sldId id="598" r:id="rId21"/>
    <p:sldId id="613" r:id="rId22"/>
    <p:sldId id="550" r:id="rId23"/>
    <p:sldId id="614" r:id="rId24"/>
    <p:sldId id="551" r:id="rId25"/>
    <p:sldId id="552" r:id="rId26"/>
    <p:sldId id="599" r:id="rId27"/>
    <p:sldId id="554" r:id="rId28"/>
    <p:sldId id="600" r:id="rId29"/>
    <p:sldId id="601" r:id="rId30"/>
    <p:sldId id="615" r:id="rId31"/>
    <p:sldId id="612" r:id="rId32"/>
    <p:sldId id="622" r:id="rId33"/>
    <p:sldId id="572" r:id="rId34"/>
    <p:sldId id="616" r:id="rId35"/>
    <p:sldId id="555" r:id="rId36"/>
    <p:sldId id="556" r:id="rId37"/>
    <p:sldId id="557" r:id="rId38"/>
    <p:sldId id="602" r:id="rId39"/>
    <p:sldId id="603" r:id="rId40"/>
    <p:sldId id="617" r:id="rId41"/>
    <p:sldId id="618" r:id="rId42"/>
    <p:sldId id="563" r:id="rId43"/>
    <p:sldId id="608" r:id="rId44"/>
    <p:sldId id="604" r:id="rId45"/>
    <p:sldId id="605" r:id="rId46"/>
    <p:sldId id="606" r:id="rId47"/>
    <p:sldId id="607" r:id="rId48"/>
    <p:sldId id="565" r:id="rId49"/>
    <p:sldId id="611" r:id="rId50"/>
    <p:sldId id="619" r:id="rId51"/>
    <p:sldId id="620" r:id="rId52"/>
    <p:sldId id="569" r:id="rId53"/>
    <p:sldId id="609" r:id="rId54"/>
    <p:sldId id="573" r:id="rId55"/>
    <p:sldId id="574" r:id="rId56"/>
    <p:sldId id="575" r:id="rId57"/>
    <p:sldId id="621" r:id="rId58"/>
    <p:sldId id="610" r:id="rId59"/>
    <p:sldId id="578" r:id="rId60"/>
    <p:sldId id="579" r:id="rId61"/>
    <p:sldId id="580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6"/>
    <a:srgbClr val="8EB4E3"/>
    <a:srgbClr val="752D12"/>
    <a:srgbClr val="9F3D19"/>
    <a:srgbClr val="5DA82B"/>
    <a:srgbClr val="F4A916"/>
    <a:srgbClr val="C1641E"/>
    <a:srgbClr val="ADAB0E"/>
    <a:srgbClr val="2D2D3F"/>
    <a:srgbClr val="67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5" autoAdjust="0"/>
    <p:restoredTop sz="85063" autoAdjust="0"/>
  </p:normalViewPr>
  <p:slideViewPr>
    <p:cSldViewPr snapToGrid="0" snapToObjects="1">
      <p:cViewPr varScale="1">
        <p:scale>
          <a:sx n="116" d="100"/>
          <a:sy n="116" d="100"/>
        </p:scale>
        <p:origin x="-744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ask</a:t>
            </a:r>
            <a:r>
              <a:rPr lang="en-US" baseline="0" dirty="0" smtClean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configure our app?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8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Today we’re going to look at the most exciting area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1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Batch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8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r>
              <a:rPr lang="en-US" baseline="0" dirty="0" smtClean="0"/>
              <a:t> batch processing may be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joking aside, new paradigms still need batch processing: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Orchestration of workloads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ETL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Data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1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</a:t>
            </a:r>
            <a:r>
              <a:rPr lang="en-US" baseline="0" dirty="0" smtClean="0"/>
              <a:t> Batch is 9 years old</a:t>
            </a:r>
          </a:p>
          <a:p>
            <a:r>
              <a:rPr lang="en-US" baseline="0" dirty="0" smtClean="0"/>
              <a:t>A bedrock technology in modern enterprises in every vertical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76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Heartbleed</a:t>
            </a:r>
            <a:r>
              <a:rPr lang="en-US" baseline="0" dirty="0" smtClean="0"/>
              <a:t> and the </a:t>
            </a:r>
            <a:r>
              <a:rPr lang="en-US" baseline="0" dirty="0" err="1" smtClean="0"/>
              <a:t>iWatch</a:t>
            </a:r>
            <a:r>
              <a:rPr lang="en-US" baseline="0" dirty="0" smtClean="0"/>
              <a:t> were both new.</a:t>
            </a:r>
          </a:p>
          <a:p>
            <a:r>
              <a:rPr lang="en-US" dirty="0" smtClean="0"/>
              <a:t>First major release since Boot.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Upgrade all 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5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features provide</a:t>
            </a:r>
            <a:r>
              <a:rPr lang="en-US" baseline="0" dirty="0" smtClean="0"/>
              <a:t> added robustness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3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5" Type="http://schemas.openxmlformats.org/officeDocument/2006/relationships/image" Target="../media/image20.png"/><Relationship Id="rId6" Type="http://schemas.microsoft.com/office/2007/relationships/hdphoto" Target="../media/hdphoto9.wdp"/><Relationship Id="rId7" Type="http://schemas.openxmlformats.org/officeDocument/2006/relationships/image" Target="../media/image21.png"/><Relationship Id="rId8" Type="http://schemas.microsoft.com/office/2007/relationships/hdphoto" Target="../media/hdphoto10.wdp"/><Relationship Id="rId9" Type="http://schemas.openxmlformats.org/officeDocument/2006/relationships/image" Target="../media/image8.png"/><Relationship Id="rId1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5" Type="http://schemas.openxmlformats.org/officeDocument/2006/relationships/image" Target="../media/image20.png"/><Relationship Id="rId6" Type="http://schemas.microsoft.com/office/2007/relationships/hdphoto" Target="../media/hdphoto12.wdp"/><Relationship Id="rId7" Type="http://schemas.openxmlformats.org/officeDocument/2006/relationships/image" Target="../media/image21.png"/><Relationship Id="rId8" Type="http://schemas.microsoft.com/office/2007/relationships/hdphoto" Target="../media/hdphoto13.wdp"/><Relationship Id="rId9" Type="http://schemas.openxmlformats.org/officeDocument/2006/relationships/image" Target="../media/image8.png"/><Relationship Id="rId1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29.png"/><Relationship Id="rId4" Type="http://schemas.microsoft.com/office/2007/relationships/hdphoto" Target="../media/hdphoto14.wdp"/><Relationship Id="rId5" Type="http://schemas.openxmlformats.org/officeDocument/2006/relationships/image" Target="../media/image30.png"/><Relationship Id="rId6" Type="http://schemas.microsoft.com/office/2007/relationships/hdphoto" Target="../media/hdphoto15.wdp"/><Relationship Id="rId7" Type="http://schemas.openxmlformats.org/officeDocument/2006/relationships/image" Target="../media/image8.png"/><Relationship Id="rId8" Type="http://schemas.microsoft.com/office/2007/relationships/hdphoto" Target="../media/hdphoto1.wdp"/><Relationship Id="rId9" Type="http://schemas.microsoft.com/office/2007/relationships/hdphoto" Target="../media/hdphoto16.wdp"/><Relationship Id="rId10" Type="http://schemas.microsoft.com/office/2007/relationships/hdphoto" Target="../media/hdphoto1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5" Type="http://schemas.openxmlformats.org/officeDocument/2006/relationships/image" Target="../media/image20.png"/><Relationship Id="rId6" Type="http://schemas.microsoft.com/office/2007/relationships/hdphoto" Target="../media/hdphoto12.wdp"/><Relationship Id="rId7" Type="http://schemas.openxmlformats.org/officeDocument/2006/relationships/image" Target="../media/image21.png"/><Relationship Id="rId8" Type="http://schemas.microsoft.com/office/2007/relationships/hdphoto" Target="../media/hdphoto13.wdp"/><Relationship Id="rId9" Type="http://schemas.openxmlformats.org/officeDocument/2006/relationships/image" Target="../media/image8.png"/><Relationship Id="rId10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microsoft.com/office/2007/relationships/hdphoto" Target="../media/hdphoto10.wdp"/><Relationship Id="rId5" Type="http://schemas.microsoft.com/office/2007/relationships/hdphoto" Target="../media/hdphoto20.wdp"/><Relationship Id="rId6" Type="http://schemas.microsoft.com/office/2007/relationships/hdphoto" Target="../media/hdphoto21.wdp"/><Relationship Id="rId7" Type="http://schemas.microsoft.com/office/2007/relationships/hdphoto" Target="../media/hdphoto22.wdp"/><Relationship Id="rId8" Type="http://schemas.openxmlformats.org/officeDocument/2006/relationships/image" Target="../media/image1.png"/><Relationship Id="rId9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1" Type="http://schemas.microsoft.com/office/2007/relationships/hdphoto" Target="../media/hdphoto30.wdp"/><Relationship Id="rId12" Type="http://schemas.microsoft.com/office/2007/relationships/hdphoto" Target="../media/hdphoto13.wdp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microsoft.com/office/2007/relationships/hdphoto" Target="../media/hdphoto23.wdp"/><Relationship Id="rId4" Type="http://schemas.microsoft.com/office/2007/relationships/hdphoto" Target="../media/hdphoto10.wdp"/><Relationship Id="rId5" Type="http://schemas.microsoft.com/office/2007/relationships/hdphoto" Target="../media/hdphoto24.wdp"/><Relationship Id="rId6" Type="http://schemas.microsoft.com/office/2007/relationships/hdphoto" Target="../media/hdphoto25.wdp"/><Relationship Id="rId7" Type="http://schemas.microsoft.com/office/2007/relationships/hdphoto" Target="../media/hdphoto26.wdp"/><Relationship Id="rId8" Type="http://schemas.microsoft.com/office/2007/relationships/hdphoto" Target="../media/hdphoto27.wdp"/><Relationship Id="rId9" Type="http://schemas.microsoft.com/office/2007/relationships/hdphoto" Target="../media/hdphoto28.wdp"/><Relationship Id="rId10" Type="http://schemas.microsoft.com/office/2007/relationships/hdphoto" Target="../media/hdphoto2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5" Type="http://schemas.openxmlformats.org/officeDocument/2006/relationships/image" Target="../media/image20.png"/><Relationship Id="rId6" Type="http://schemas.microsoft.com/office/2007/relationships/hdphoto" Target="../media/hdphoto12.wdp"/><Relationship Id="rId7" Type="http://schemas.openxmlformats.org/officeDocument/2006/relationships/image" Target="../media/image21.png"/><Relationship Id="rId8" Type="http://schemas.microsoft.com/office/2007/relationships/hdphoto" Target="../media/hdphoto13.wdp"/><Relationship Id="rId9" Type="http://schemas.openxmlformats.org/officeDocument/2006/relationships/image" Target="../media/image8.png"/><Relationship Id="rId10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0.png"/><Relationship Id="rId5" Type="http://schemas.microsoft.com/office/2007/relationships/hdphoto" Target="../media/hdphoto3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2520" y="634931"/>
            <a:ext cx="5278960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CLOUD NATIVE </a:t>
            </a: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7" name="Picture 6" descr="noun_663529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1" b="31643"/>
          <a:stretch/>
        </p:blipFill>
        <p:spPr>
          <a:xfrm>
            <a:off x="2000250" y="2018088"/>
            <a:ext cx="5143500" cy="25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416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92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495" y="-161104"/>
            <a:ext cx="9564991" cy="5465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0"/>
            <a:ext cx="10287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6262" y="312732"/>
            <a:ext cx="8823772" cy="4830768"/>
            <a:chOff x="392524" y="312732"/>
            <a:chExt cx="8823772" cy="48307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3618">
              <a:off x="392524" y="312732"/>
              <a:ext cx="5092677" cy="483076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222674" y="966627"/>
              <a:ext cx="3993622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BATCH PROCESSING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IS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STILL RELEVANT</a:t>
              </a:r>
              <a:endPara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8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15641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38" y="992418"/>
            <a:ext cx="7973525" cy="41510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1290" y="451535"/>
            <a:ext cx="6181420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MODERN PATTERNS AND TOOLS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MAKE BATCH A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POWERHOUSE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9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948714" y="2738019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551320" y="2964006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Import Process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14437" y="36340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743332" y="2369383"/>
            <a:ext cx="1623462" cy="1411836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18" idx="0"/>
          </p:cNvCxnSpPr>
          <p:nvPr/>
        </p:nvCxnSpPr>
        <p:spPr>
          <a:xfrm>
            <a:off x="3207208" y="2189127"/>
            <a:ext cx="0" cy="54889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103821" y="3146277"/>
            <a:ext cx="189101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6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0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686" y="492790"/>
            <a:ext cx="453929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PROVIDES BASIC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FUNCTIONALITY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59" y="1644246"/>
            <a:ext cx="6945080" cy="2766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4" y="255872"/>
            <a:ext cx="4312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 Neue Bold Condensed"/>
                <a:cs typeface="Helvetica Neue Bold Condensed"/>
              </a:rPr>
              <a:t>MICHAEL MINELLA</a:t>
            </a:r>
            <a:endParaRPr lang="en-US" sz="4200" dirty="0"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494" y="1202545"/>
            <a:ext cx="6363770" cy="365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 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	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		      Spring Cloud Task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–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JavaOne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Rockstar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michaelminella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                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1" y="947675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7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3219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3.0.7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4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48602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4.0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5468" r="18411"/>
          <a:stretch/>
        </p:blipFill>
        <p:spPr>
          <a:xfrm rot="645490">
            <a:off x="6321896" y="324317"/>
            <a:ext cx="2379004" cy="20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7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8668" y="2312324"/>
            <a:ext cx="298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major version since 2014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9598" y="0"/>
            <a:ext cx="98240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4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493637"/>
            <a:ext cx="3985235" cy="39852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278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BOOT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09" y="847194"/>
            <a:ext cx="4505629" cy="36045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4858" y="189534"/>
            <a:ext cx="218517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latin typeface="Helvetica Neue Black Condensed"/>
                <a:cs typeface="Helvetica Neue Black Condensed"/>
              </a:rPr>
              <a:t>8</a:t>
            </a:r>
            <a:endParaRPr lang="en-US" sz="30000" dirty="0">
              <a:latin typeface="Helvetica Neue Black Condensed"/>
              <a:cs typeface="Helvetica Neue Black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1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660400"/>
            <a:ext cx="50800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1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0496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FRAMEWORK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5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3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9918" y="2784548"/>
            <a:ext cx="45231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ADDING </a:t>
            </a:r>
            <a:r>
              <a:rPr lang="en-US" sz="3600" dirty="0" smtClean="0">
                <a:solidFill>
                  <a:srgbClr val="F4A916"/>
                </a:solidFill>
                <a:latin typeface="Helvetica Neue Bold Condensed"/>
                <a:cs typeface="Helvetica Neue Bold Condensed"/>
              </a:rPr>
              <a:t>BUILDERS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FOR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CONFIGURATION EASE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 descr="noun_738597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2"/>
          <a:stretch/>
        </p:blipFill>
        <p:spPr>
          <a:xfrm>
            <a:off x="0" y="0"/>
            <a:ext cx="5878788" cy="49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9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948714" y="2738019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551320" y="2964006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Import Process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14437" y="36340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743332" y="2369383"/>
            <a:ext cx="1623462" cy="1411836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18" idx="0"/>
          </p:cNvCxnSpPr>
          <p:nvPr/>
        </p:nvCxnSpPr>
        <p:spPr>
          <a:xfrm>
            <a:off x="3207208" y="2189127"/>
            <a:ext cx="0" cy="54889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103821" y="3146277"/>
            <a:ext cx="189101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6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48602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4.0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15468" r="18411"/>
          <a:stretch/>
        </p:blipFill>
        <p:spPr>
          <a:xfrm rot="645490">
            <a:off x="6321896" y="324317"/>
            <a:ext cx="2379004" cy="20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HeapLogoB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1" b="13746"/>
          <a:stretch/>
        </p:blipFill>
        <p:spPr>
          <a:xfrm>
            <a:off x="1185083" y="836243"/>
            <a:ext cx="6773834" cy="3471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6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348150" y="2210174"/>
            <a:ext cx="2308279" cy="889872"/>
            <a:chOff x="2454092" y="906547"/>
            <a:chExt cx="2308279" cy="889872"/>
          </a:xfrm>
        </p:grpSpPr>
        <p:pic>
          <p:nvPicPr>
            <p:cNvPr id="37" name="Picture 36" descr="filled-box9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092" y="906547"/>
              <a:ext cx="2308279" cy="889872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163238" y="1112956"/>
              <a:ext cx="88998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load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19628" y="2213371"/>
            <a:ext cx="5965323" cy="883478"/>
            <a:chOff x="2907670" y="3732696"/>
            <a:chExt cx="5965323" cy="883478"/>
          </a:xfrm>
        </p:grpSpPr>
        <p:pic>
          <p:nvPicPr>
            <p:cNvPr id="15" name="Picture 14" descr="filled-box10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07670" y="3732696"/>
              <a:ext cx="5965323" cy="88347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201681" y="3935907"/>
              <a:ext cx="20826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S3JDBC Job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87346" y="1254073"/>
            <a:ext cx="8429886" cy="2635355"/>
            <a:chOff x="287346" y="1901374"/>
            <a:chExt cx="8429886" cy="2635355"/>
          </a:xfrm>
        </p:grpSpPr>
        <p:grpSp>
          <p:nvGrpSpPr>
            <p:cNvPr id="40" name="Group 39"/>
            <p:cNvGrpSpPr/>
            <p:nvPr/>
          </p:nvGrpSpPr>
          <p:grpSpPr>
            <a:xfrm>
              <a:off x="287346" y="1901374"/>
              <a:ext cx="8429886" cy="1507472"/>
              <a:chOff x="287346" y="937369"/>
              <a:chExt cx="8429886" cy="150747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87346" y="937369"/>
                <a:ext cx="3839661" cy="758920"/>
                <a:chOff x="2347139" y="2298173"/>
                <a:chExt cx="3839661" cy="758920"/>
              </a:xfrm>
            </p:grpSpPr>
            <p:pic>
              <p:nvPicPr>
                <p:cNvPr id="26" name="Picture 25" descr="filled-box10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139" y="2298173"/>
                  <a:ext cx="3839661" cy="758920"/>
                </a:xfrm>
                <a:prstGeom prst="rect">
                  <a:avLst/>
                </a:prstGeom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2579096" y="2455367"/>
                  <a:ext cx="3249608" cy="4129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FlatFileItemReader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1605843" y="1696289"/>
                <a:ext cx="5203240" cy="748552"/>
                <a:chOff x="2351421" y="1096738"/>
                <a:chExt cx="5203240" cy="748552"/>
              </a:xfrm>
            </p:grpSpPr>
            <p:pic>
              <p:nvPicPr>
                <p:cNvPr id="22" name="Picture 21" descr="filled-box10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351421" y="1096738"/>
                  <a:ext cx="5203240" cy="748552"/>
                </a:xfrm>
                <a:prstGeom prst="rect">
                  <a:avLst/>
                </a:prstGeom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2797864" y="1275162"/>
                  <a:ext cx="442941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EnrichmentItemProcessor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4490629" y="1026663"/>
                <a:ext cx="4226603" cy="580332"/>
                <a:chOff x="4302222" y="1313957"/>
                <a:chExt cx="4226603" cy="580332"/>
              </a:xfrm>
            </p:grpSpPr>
            <p:pic>
              <p:nvPicPr>
                <p:cNvPr id="35" name="Picture 34" descr="filled-box3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2222" y="1313957"/>
                  <a:ext cx="4226603" cy="580332"/>
                </a:xfrm>
                <a:prstGeom prst="rect">
                  <a:avLst/>
                </a:prstGeom>
              </p:spPr>
            </p:pic>
            <p:sp>
              <p:nvSpPr>
                <p:cNvPr id="36" name="TextBox 35"/>
                <p:cNvSpPr txBox="1"/>
                <p:nvPr/>
              </p:nvSpPr>
              <p:spPr>
                <a:xfrm>
                  <a:off x="4480946" y="1315948"/>
                  <a:ext cx="364715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JdbcBatchItemWriter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cxnSp>
            <p:nvCxnSpPr>
              <p:cNvPr id="8" name="Elbow Connector 7"/>
              <p:cNvCxnSpPr/>
              <p:nvPr/>
            </p:nvCxnSpPr>
            <p:spPr>
              <a:xfrm>
                <a:off x="1190593" y="1606995"/>
                <a:ext cx="802161" cy="496544"/>
              </a:xfrm>
              <a:prstGeom prst="bentConnector3">
                <a:avLst>
                  <a:gd name="adj1" fmla="val 526"/>
                </a:avLst>
              </a:prstGeom>
              <a:ln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Elbow Connector 10"/>
              <p:cNvCxnSpPr/>
              <p:nvPr/>
            </p:nvCxnSpPr>
            <p:spPr>
              <a:xfrm rot="5400000" flipH="1" flipV="1">
                <a:off x="6548028" y="1617148"/>
                <a:ext cx="496544" cy="476238"/>
              </a:xfrm>
              <a:prstGeom prst="bentConnector3">
                <a:avLst>
                  <a:gd name="adj1" fmla="val -3954"/>
                </a:avLst>
              </a:prstGeom>
              <a:ln>
                <a:solidFill>
                  <a:srgbClr val="FFFF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3076635" y="3653251"/>
              <a:ext cx="2901290" cy="883478"/>
              <a:chOff x="3458530" y="3732696"/>
              <a:chExt cx="5965323" cy="883478"/>
            </a:xfrm>
          </p:grpSpPr>
          <p:pic>
            <p:nvPicPr>
              <p:cNvPr id="45" name="Picture 44" descr="filled-box10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458530" y="3732696"/>
                <a:ext cx="5965323" cy="883478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4054674" y="3935907"/>
                <a:ext cx="47730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REST Service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50" name="Straight Arrow Connector 49"/>
            <p:cNvCxnSpPr>
              <a:stCxn id="45" idx="2"/>
            </p:cNvCxnSpPr>
            <p:nvPr/>
          </p:nvCxnSpPr>
          <p:spPr>
            <a:xfrm flipV="1">
              <a:off x="4527280" y="3315772"/>
              <a:ext cx="0" cy="337479"/>
            </a:xfrm>
            <a:prstGeom prst="straightConnector1">
              <a:avLst/>
            </a:prstGeom>
            <a:ln>
              <a:solidFill>
                <a:srgbClr val="FFFF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56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51" b="5498"/>
          <a:stretch/>
        </p:blipFill>
        <p:spPr>
          <a:xfrm>
            <a:off x="0" y="153292"/>
            <a:ext cx="9144000" cy="46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2536" y="1520180"/>
            <a:ext cx="4004133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spc="600" dirty="0" smtClean="0">
                <a:solidFill>
                  <a:srgbClr val="254061"/>
                </a:solidFill>
                <a:latin typeface="Helvetica Neue Bold Condensed"/>
                <a:cs typeface="Helvetica Neue Bold Condensed"/>
              </a:rPr>
              <a:t>CIRCUIT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BREAKER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5231" y="1368808"/>
            <a:ext cx="3726628" cy="2208719"/>
            <a:chOff x="625231" y="1368808"/>
            <a:chExt cx="3726628" cy="2208719"/>
          </a:xfrm>
        </p:grpSpPr>
        <p:grpSp>
          <p:nvGrpSpPr>
            <p:cNvPr id="7" name="Group 6"/>
            <p:cNvGrpSpPr/>
            <p:nvPr/>
          </p:nvGrpSpPr>
          <p:grpSpPr>
            <a:xfrm>
              <a:off x="1391243" y="1368808"/>
              <a:ext cx="2194604" cy="2208719"/>
              <a:chOff x="2954320" y="1245140"/>
              <a:chExt cx="2194604" cy="2208719"/>
            </a:xfrm>
          </p:grpSpPr>
          <p:sp>
            <p:nvSpPr>
              <p:cNvPr id="3" name="Isosceles Triangle 2"/>
              <p:cNvSpPr/>
              <p:nvPr/>
            </p:nvSpPr>
            <p:spPr>
              <a:xfrm rot="16200000">
                <a:off x="3095974" y="1426308"/>
                <a:ext cx="1925411" cy="1846385"/>
              </a:xfrm>
              <a:prstGeom prst="triangle">
                <a:avLst/>
              </a:prstGeom>
              <a:noFill/>
              <a:ln w="762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954320" y="2189861"/>
                <a:ext cx="283307" cy="283307"/>
              </a:xfrm>
              <a:prstGeom prst="ellipse">
                <a:avLst/>
              </a:prstGeom>
              <a:solidFill>
                <a:schemeClr val="bg1"/>
              </a:solidFill>
              <a:ln w="762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865617" y="1245140"/>
                <a:ext cx="283307" cy="283307"/>
              </a:xfrm>
              <a:prstGeom prst="ellipse">
                <a:avLst/>
              </a:prstGeom>
              <a:solidFill>
                <a:schemeClr val="bg1"/>
              </a:solidFill>
              <a:ln w="762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840218" y="3170552"/>
                <a:ext cx="283307" cy="283307"/>
              </a:xfrm>
              <a:prstGeom prst="ellipse">
                <a:avLst/>
              </a:prstGeom>
              <a:solidFill>
                <a:schemeClr val="bg1"/>
              </a:solidFill>
              <a:ln w="762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>
              <a:stCxn id="4" idx="2"/>
            </p:cNvCxnSpPr>
            <p:nvPr/>
          </p:nvCxnSpPr>
          <p:spPr>
            <a:xfrm flipH="1">
              <a:off x="625231" y="2455183"/>
              <a:ext cx="766012" cy="6663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585847" y="1503799"/>
              <a:ext cx="766012" cy="6663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560448" y="3415534"/>
              <a:ext cx="766012" cy="6663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8668" y="2482906"/>
            <a:ext cx="306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configure the app?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921" y="-1441902"/>
            <a:ext cx="9740200" cy="79783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558" y="464361"/>
            <a:ext cx="468610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HOW DO WE </a:t>
            </a:r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CONFIGURE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OUR APP?</a:t>
            </a:r>
            <a:endParaRPr lang="en-US" sz="36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5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2-21 at 1.2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933">
            <a:off x="-170464" y="373090"/>
            <a:ext cx="5885497" cy="43109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2526" y="656818"/>
            <a:ext cx="3693322" cy="1240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CODE AND CONFIG</a:t>
            </a:r>
          </a:p>
          <a:p>
            <a:pPr algn="r">
              <a:lnSpc>
                <a:spcPct val="80000"/>
              </a:lnSpc>
            </a:pPr>
            <a:r>
              <a:rPr lang="en-US" sz="53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SEPARATION</a:t>
            </a:r>
            <a:endParaRPr lang="en-US" sz="53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6003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089"/>
          <a:stretch/>
        </p:blipFill>
        <p:spPr>
          <a:xfrm>
            <a:off x="-429699" y="734"/>
            <a:ext cx="6201864" cy="5142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87402" y="1911225"/>
            <a:ext cx="3961637" cy="1474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500" spc="600" dirty="0" smtClean="0">
                <a:solidFill>
                  <a:srgbClr val="752D12"/>
                </a:solidFill>
                <a:latin typeface="Helvetica Neue Bold Condensed"/>
                <a:cs typeface="Helvetica Neue Bold Condensed"/>
              </a:rPr>
              <a:t>MULTIPLE</a:t>
            </a:r>
          </a:p>
          <a:p>
            <a:pPr>
              <a:lnSpc>
                <a:spcPct val="80000"/>
              </a:lnSpc>
            </a:pPr>
            <a:r>
              <a:rPr lang="en-US" sz="5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APPROACHES</a:t>
            </a:r>
            <a:endParaRPr lang="en-US" sz="55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74565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1521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CONFIG SERVER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2894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EUREKA SERVER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6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3237">
            <a:off x="-123783" y="393007"/>
            <a:ext cx="4565708" cy="4565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1077" y="1995785"/>
            <a:ext cx="504394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WILL BE ON </a:t>
            </a:r>
            <a:r>
              <a:rPr lang="en-US" sz="36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SOON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8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948714" y="2544099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551320" y="2964006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Import Process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14437" y="16948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743332" y="2175463"/>
            <a:ext cx="1623462" cy="1411836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18" idx="0"/>
          </p:cNvCxnSpPr>
          <p:nvPr/>
        </p:nvCxnSpPr>
        <p:spPr>
          <a:xfrm>
            <a:off x="3207208" y="1995207"/>
            <a:ext cx="0" cy="54889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103821" y="2952357"/>
            <a:ext cx="189101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42332" y="3781219"/>
            <a:ext cx="2841338" cy="1095373"/>
            <a:chOff x="3138276" y="1082260"/>
            <a:chExt cx="2841338" cy="1095373"/>
          </a:xfrm>
        </p:grpSpPr>
        <p:pic>
          <p:nvPicPr>
            <p:cNvPr id="32" name="Picture 31" descr="filled-box9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276" y="1082260"/>
              <a:ext cx="2841338" cy="109537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436455" y="1177814"/>
              <a:ext cx="226215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Cloud</a:t>
              </a:r>
            </a:p>
            <a:p>
              <a:pPr algn="ctr"/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Config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00846" y="3785787"/>
            <a:ext cx="2493923" cy="1017104"/>
            <a:chOff x="5227115" y="1313957"/>
            <a:chExt cx="2493923" cy="1017104"/>
          </a:xfrm>
        </p:grpSpPr>
        <p:pic>
          <p:nvPicPr>
            <p:cNvPr id="29" name="Picture 28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115" y="1313957"/>
              <a:ext cx="2493923" cy="101710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292504" y="1315948"/>
              <a:ext cx="226215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Cloud</a:t>
              </a:r>
            </a:p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Eureka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6" name="Straight Arrow Connector 5"/>
          <p:cNvCxnSpPr>
            <a:stCxn id="32" idx="0"/>
          </p:cNvCxnSpPr>
          <p:nvPr/>
        </p:nvCxnSpPr>
        <p:spPr>
          <a:xfrm flipH="1" flipV="1">
            <a:off x="2161794" y="3239139"/>
            <a:ext cx="1207" cy="542080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640788" y="3286153"/>
            <a:ext cx="1207" cy="542080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6141707" y="4098056"/>
            <a:ext cx="2607530" cy="549710"/>
            <a:chOff x="5113509" y="1313957"/>
            <a:chExt cx="2607530" cy="549710"/>
          </a:xfrm>
        </p:grpSpPr>
        <p:pic>
          <p:nvPicPr>
            <p:cNvPr id="38" name="Picture 3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509" y="1313957"/>
              <a:ext cx="2607530" cy="54971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260446" y="1315948"/>
              <a:ext cx="232627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REST Service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8" name="Elbow Connector 7"/>
          <p:cNvCxnSpPr/>
          <p:nvPr/>
        </p:nvCxnSpPr>
        <p:spPr>
          <a:xfrm>
            <a:off x="5056431" y="3148032"/>
            <a:ext cx="1686901" cy="952015"/>
          </a:xfrm>
          <a:prstGeom prst="bentConnector3">
            <a:avLst>
              <a:gd name="adj1" fmla="val 100369"/>
            </a:avLst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</p:cNvCxnSpPr>
          <p:nvPr/>
        </p:nvCxnSpPr>
        <p:spPr>
          <a:xfrm flipH="1">
            <a:off x="5759859" y="4372911"/>
            <a:ext cx="381848" cy="9293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75052" y="86245"/>
            <a:ext cx="6993897" cy="4971011"/>
            <a:chOff x="151650" y="102479"/>
            <a:chExt cx="6993897" cy="4971011"/>
          </a:xfrm>
        </p:grpSpPr>
        <p:pic>
          <p:nvPicPr>
            <p:cNvPr id="4" name="Picture 3" descr="noun_697372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31" r="15491" b="27291"/>
            <a:stretch/>
          </p:blipFill>
          <p:spPr>
            <a:xfrm>
              <a:off x="2395418" y="102479"/>
              <a:ext cx="4750129" cy="497101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51650" y="682325"/>
              <a:ext cx="4387044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spc="600" dirty="0" smtClean="0">
                  <a:latin typeface="Helvetica Neue Bold Condensed"/>
                  <a:cs typeface="Helvetica Neue Bold Condensed"/>
                </a:rPr>
                <a:t>HOW DO WE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SCALE</a:t>
              </a:r>
              <a:r>
                <a:rPr lang="en-US" sz="5000" dirty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5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THE APP</a:t>
              </a:r>
              <a:r>
                <a:rPr lang="en-US" sz="5000" dirty="0" smtClean="0">
                  <a:latin typeface="Helvetica Neue Bold Condensed"/>
                  <a:cs typeface="Helvetica Neue Bold Condensed"/>
                </a:rPr>
                <a:t>?</a:t>
              </a:r>
              <a:endParaRPr lang="en-US" sz="5000" dirty="0"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3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3112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SCALING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2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37673" y="986701"/>
            <a:ext cx="6068654" cy="3170099"/>
            <a:chOff x="1313085" y="1180717"/>
            <a:chExt cx="6068654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8464" y="2007393"/>
              <a:ext cx="309081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PARALLEL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STEPS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00011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9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37673" y="986701"/>
            <a:ext cx="6068654" cy="3170099"/>
            <a:chOff x="1313085" y="1180717"/>
            <a:chExt cx="6068654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8464" y="2007393"/>
              <a:ext cx="4444116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MULTITHREADED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STEPS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00011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37673" y="986701"/>
            <a:ext cx="6068654" cy="3170099"/>
            <a:chOff x="1313085" y="1180717"/>
            <a:chExt cx="6068654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8464" y="2253795"/>
              <a:ext cx="447042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en-US" sz="58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80000"/>
                </a:lnSpc>
              </a:pPr>
              <a:r>
                <a:rPr lang="en-US" sz="58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PARTITIONING</a:t>
              </a:r>
              <a:endParaRPr lang="en-US" sz="58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00011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0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58665" y="986701"/>
            <a:ext cx="6226670" cy="3170099"/>
            <a:chOff x="1313085" y="1180717"/>
            <a:chExt cx="6226670" cy="3170099"/>
          </a:xfrm>
        </p:grpSpPr>
        <p:sp>
          <p:nvSpPr>
            <p:cNvPr id="9" name="TextBox 8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88464" y="2007393"/>
              <a:ext cx="495129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REMOTE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CHUNKING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775835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841" y="780757"/>
            <a:ext cx="3398981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WE’LL USE</a:t>
            </a:r>
          </a:p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PARTITIONING</a:t>
            </a:r>
            <a:endParaRPr lang="en-US" sz="45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56358" y="780757"/>
            <a:ext cx="5831285" cy="3581986"/>
            <a:chOff x="1151489" y="483512"/>
            <a:chExt cx="6708110" cy="4311497"/>
          </a:xfrm>
        </p:grpSpPr>
        <p:pic>
          <p:nvPicPr>
            <p:cNvPr id="3" name="Picture 2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3057339" y="483512"/>
              <a:ext cx="2896411" cy="251885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1151489" y="3702778"/>
              <a:ext cx="6708110" cy="1092231"/>
              <a:chOff x="1151489" y="3702778"/>
              <a:chExt cx="6708110" cy="1092231"/>
            </a:xfrm>
          </p:grpSpPr>
          <p:pic>
            <p:nvPicPr>
              <p:cNvPr id="4" name="Picture 3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1151489" y="3702778"/>
                <a:ext cx="1255950" cy="1092231"/>
              </a:xfrm>
              <a:prstGeom prst="rect">
                <a:avLst/>
              </a:prstGeom>
            </p:spPr>
          </p:pic>
          <p:pic>
            <p:nvPicPr>
              <p:cNvPr id="5" name="Picture 4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2968876" y="3702778"/>
                <a:ext cx="1255950" cy="1092231"/>
              </a:xfrm>
              <a:prstGeom prst="rect">
                <a:avLst/>
              </a:prstGeom>
            </p:spPr>
          </p:pic>
          <p:pic>
            <p:nvPicPr>
              <p:cNvPr id="6" name="Picture 5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4786263" y="3702778"/>
                <a:ext cx="1255950" cy="1092231"/>
              </a:xfrm>
              <a:prstGeom prst="rect">
                <a:avLst/>
              </a:prstGeom>
            </p:spPr>
          </p:pic>
          <p:pic>
            <p:nvPicPr>
              <p:cNvPr id="7" name="Picture 6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6603649" y="3702778"/>
                <a:ext cx="1255950" cy="1092231"/>
              </a:xfrm>
              <a:prstGeom prst="rect">
                <a:avLst/>
              </a:prstGeom>
            </p:spPr>
          </p:pic>
        </p:grpSp>
      </p:grpSp>
      <p:cxnSp>
        <p:nvCxnSpPr>
          <p:cNvPr id="13" name="Elbow Connector 12"/>
          <p:cNvCxnSpPr>
            <a:stCxn id="3" idx="2"/>
            <a:endCxn id="4" idx="0"/>
          </p:cNvCxnSpPr>
          <p:nvPr/>
        </p:nvCxnSpPr>
        <p:spPr>
          <a:xfrm rot="5400000">
            <a:off x="3096174" y="1979491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" idx="2"/>
            <a:endCxn id="5" idx="0"/>
          </p:cNvCxnSpPr>
          <p:nvPr/>
        </p:nvCxnSpPr>
        <p:spPr>
          <a:xfrm rot="5400000">
            <a:off x="3886091" y="2769408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3" idx="2"/>
            <a:endCxn id="6" idx="0"/>
          </p:cNvCxnSpPr>
          <p:nvPr/>
        </p:nvCxnSpPr>
        <p:spPr>
          <a:xfrm rot="16200000" flipH="1">
            <a:off x="4676007" y="2769407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3" idx="2"/>
            <a:endCxn id="7" idx="0"/>
          </p:cNvCxnSpPr>
          <p:nvPr/>
        </p:nvCxnSpPr>
        <p:spPr>
          <a:xfrm rot="16200000" flipH="1">
            <a:off x="5465924" y="1979490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7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105" y="780757"/>
            <a:ext cx="3467616" cy="144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PARTITIONING VIA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13" name="Elbow Connector 12"/>
          <p:cNvCxnSpPr>
            <a:stCxn id="3" idx="2"/>
            <a:endCxn id="4" idx="0"/>
          </p:cNvCxnSpPr>
          <p:nvPr/>
        </p:nvCxnSpPr>
        <p:spPr>
          <a:xfrm rot="5400000">
            <a:off x="3096174" y="1979491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" idx="2"/>
            <a:endCxn id="5" idx="0"/>
          </p:cNvCxnSpPr>
          <p:nvPr/>
        </p:nvCxnSpPr>
        <p:spPr>
          <a:xfrm rot="5400000">
            <a:off x="3886091" y="2769408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3" idx="2"/>
            <a:endCxn id="6" idx="0"/>
          </p:cNvCxnSpPr>
          <p:nvPr/>
        </p:nvCxnSpPr>
        <p:spPr>
          <a:xfrm rot="16200000" flipH="1">
            <a:off x="4676007" y="2769407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3" idx="2"/>
            <a:endCxn id="7" idx="0"/>
          </p:cNvCxnSpPr>
          <p:nvPr/>
        </p:nvCxnSpPr>
        <p:spPr>
          <a:xfrm rot="16200000" flipH="1">
            <a:off x="5465924" y="1979490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3313092" y="780757"/>
            <a:ext cx="2517818" cy="209265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656358" y="3455319"/>
            <a:ext cx="1091783" cy="907424"/>
            <a:chOff x="1656358" y="3455319"/>
            <a:chExt cx="1091783" cy="907424"/>
          </a:xfrm>
        </p:grpSpPr>
        <p:sp>
          <p:nvSpPr>
            <p:cNvPr id="10" name="Magnetic Disk 9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pic>
        <p:nvPicPr>
          <p:cNvPr id="5" name="Picture 4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3236192" y="3455319"/>
            <a:ext cx="1091783" cy="907424"/>
          </a:xfrm>
          <a:prstGeom prst="rect">
            <a:avLst/>
          </a:prstGeom>
        </p:spPr>
      </p:pic>
      <p:pic>
        <p:nvPicPr>
          <p:cNvPr id="6" name="Picture 5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4816026" y="3455319"/>
            <a:ext cx="1091783" cy="907424"/>
          </a:xfrm>
          <a:prstGeom prst="rect">
            <a:avLst/>
          </a:prstGeom>
        </p:spPr>
      </p:pic>
      <p:pic>
        <p:nvPicPr>
          <p:cNvPr id="7" name="Picture 6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395860" y="3455319"/>
            <a:ext cx="1091783" cy="90742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810813" y="3566941"/>
            <a:ext cx="1091783" cy="907424"/>
            <a:chOff x="1656358" y="3455319"/>
            <a:chExt cx="1091783" cy="907424"/>
          </a:xfrm>
        </p:grpSpPr>
        <p:sp>
          <p:nvSpPr>
            <p:cNvPr id="23" name="Magnetic Disk 22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999070" y="3719341"/>
            <a:ext cx="1091783" cy="907424"/>
            <a:chOff x="1656358" y="3455319"/>
            <a:chExt cx="1091783" cy="907424"/>
          </a:xfrm>
        </p:grpSpPr>
        <p:sp>
          <p:nvSpPr>
            <p:cNvPr id="26" name="Magnetic Disk 25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398125" y="3602997"/>
            <a:ext cx="1091783" cy="907424"/>
            <a:chOff x="1656358" y="3455319"/>
            <a:chExt cx="1091783" cy="907424"/>
          </a:xfrm>
        </p:grpSpPr>
        <p:sp>
          <p:nvSpPr>
            <p:cNvPr id="29" name="Magnetic Disk 28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586382" y="3755397"/>
            <a:ext cx="1091783" cy="907424"/>
            <a:chOff x="1656358" y="3455319"/>
            <a:chExt cx="1091783" cy="907424"/>
          </a:xfrm>
        </p:grpSpPr>
        <p:sp>
          <p:nvSpPr>
            <p:cNvPr id="32" name="Magnetic Disk 31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4947432" y="3602997"/>
            <a:ext cx="1091783" cy="907424"/>
            <a:chOff x="1656358" y="3455319"/>
            <a:chExt cx="1091783" cy="907424"/>
          </a:xfrm>
        </p:grpSpPr>
        <p:sp>
          <p:nvSpPr>
            <p:cNvPr id="35" name="Magnetic Disk 34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135689" y="3755397"/>
            <a:ext cx="1091783" cy="907424"/>
            <a:chOff x="1656358" y="3455319"/>
            <a:chExt cx="1091783" cy="907424"/>
          </a:xfrm>
        </p:grpSpPr>
        <p:sp>
          <p:nvSpPr>
            <p:cNvPr id="38" name="Magnetic Disk 37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649887" y="3566941"/>
            <a:ext cx="1091783" cy="907424"/>
            <a:chOff x="1656358" y="3455319"/>
            <a:chExt cx="1091783" cy="907424"/>
          </a:xfrm>
        </p:grpSpPr>
        <p:sp>
          <p:nvSpPr>
            <p:cNvPr id="41" name="Magnetic Disk 40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6838144" y="3719341"/>
            <a:ext cx="1091783" cy="907424"/>
            <a:chOff x="1656358" y="3455319"/>
            <a:chExt cx="1091783" cy="907424"/>
          </a:xfrm>
        </p:grpSpPr>
        <p:sp>
          <p:nvSpPr>
            <p:cNvPr id="44" name="Magnetic Disk 43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8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055321" y="872096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93886" y="2964006"/>
              <a:ext cx="1813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master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20528" y="16948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5597011" y="2011892"/>
            <a:ext cx="1623462" cy="14118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46184" y="3634097"/>
            <a:ext cx="5335261" cy="694436"/>
            <a:chOff x="3646184" y="2153881"/>
            <a:chExt cx="5335261" cy="694436"/>
          </a:xfrm>
        </p:grpSpPr>
        <p:grpSp>
          <p:nvGrpSpPr>
            <p:cNvPr id="23" name="Group 22"/>
            <p:cNvGrpSpPr/>
            <p:nvPr/>
          </p:nvGrpSpPr>
          <p:grpSpPr>
            <a:xfrm>
              <a:off x="3646184" y="2153881"/>
              <a:ext cx="2841338" cy="694436"/>
              <a:chOff x="3138276" y="1082261"/>
              <a:chExt cx="2841338" cy="694436"/>
            </a:xfrm>
          </p:grpSpPr>
          <p:pic>
            <p:nvPicPr>
              <p:cNvPr id="32" name="Picture 31" descr="filled-box9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4436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3885296" y="1177814"/>
                <a:ext cx="136447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worker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87522" y="2167283"/>
              <a:ext cx="2493923" cy="612626"/>
              <a:chOff x="5237633" y="1315948"/>
              <a:chExt cx="2493923" cy="612626"/>
            </a:xfrm>
          </p:grpSpPr>
          <p:pic>
            <p:nvPicPr>
              <p:cNvPr id="29" name="Picture 28" descr="filled-box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7633" y="1360534"/>
                <a:ext cx="2493923" cy="568040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5741345" y="1315948"/>
                <a:ext cx="136447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worker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cxnSp>
        <p:nvCxnSpPr>
          <p:cNvPr id="5" name="Straight Arrow Connector 4"/>
          <p:cNvCxnSpPr/>
          <p:nvPr/>
        </p:nvCxnSpPr>
        <p:spPr>
          <a:xfrm>
            <a:off x="3372069" y="1199931"/>
            <a:ext cx="814552" cy="0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32" idx="0"/>
          </p:cNvCxnSpPr>
          <p:nvPr/>
        </p:nvCxnSpPr>
        <p:spPr>
          <a:xfrm>
            <a:off x="5066853" y="1615845"/>
            <a:ext cx="0" cy="201825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732977" y="1615845"/>
            <a:ext cx="70954" cy="207624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29" idx="2"/>
          </p:cNvCxnSpPr>
          <p:nvPr/>
        </p:nvCxnSpPr>
        <p:spPr>
          <a:xfrm rot="5400000" flipH="1">
            <a:off x="3705482" y="231124"/>
            <a:ext cx="2084003" cy="5974001"/>
          </a:xfrm>
          <a:prstGeom prst="bentConnector4">
            <a:avLst>
              <a:gd name="adj1" fmla="val -10969"/>
              <a:gd name="adj2" fmla="val 99876"/>
            </a:avLst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2" idx="2"/>
          </p:cNvCxnSpPr>
          <p:nvPr/>
        </p:nvCxnSpPr>
        <p:spPr>
          <a:xfrm flipV="1">
            <a:off x="5066853" y="4328533"/>
            <a:ext cx="0" cy="14712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6139793" y="3310759"/>
            <a:ext cx="8759" cy="381326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6808951" y="3329284"/>
            <a:ext cx="8759" cy="381326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5" idx="0"/>
          </p:cNvCxnSpPr>
          <p:nvPr/>
        </p:nvCxnSpPr>
        <p:spPr>
          <a:xfrm flipV="1">
            <a:off x="6408742" y="1567136"/>
            <a:ext cx="6073" cy="444756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396020_cc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35"/>
          <a:stretch/>
        </p:blipFill>
        <p:spPr>
          <a:xfrm>
            <a:off x="190734" y="581167"/>
            <a:ext cx="5143500" cy="4462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5271" y="2708803"/>
            <a:ext cx="4149814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spc="600" dirty="0" smtClean="0">
                <a:latin typeface="Helvetica Neue Bold Condensed"/>
                <a:cs typeface="Helvetica Neue Bold Condensed"/>
              </a:rPr>
              <a:t>HOW DO WE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ORCHESTRATE</a:t>
            </a:r>
            <a:r>
              <a:rPr lang="en-US" sz="5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?</a:t>
            </a:r>
            <a:endParaRPr lang="en-US" sz="5000" dirty="0">
              <a:solidFill>
                <a:srgbClr val="0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45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2464" y="483314"/>
            <a:ext cx="743907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CLOUD NATIVE </a:t>
            </a:r>
            <a:r>
              <a:rPr lang="en-US" sz="4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ORCHESTRATION</a:t>
            </a:r>
          </a:p>
          <a:p>
            <a:pPr algn="ct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TOOL</a:t>
            </a:r>
            <a:r>
              <a:rPr lang="en-US" sz="4500" dirty="0">
                <a:latin typeface="Helvetica Neue Bold Condensed"/>
                <a:cs typeface="Helvetica Neue Bold Condensed"/>
              </a:rPr>
              <a:t> </a:t>
            </a:r>
            <a:r>
              <a:rPr lang="en-US" sz="4500" dirty="0" smtClean="0">
                <a:latin typeface="Helvetica Neue Bold Condensed"/>
                <a:cs typeface="Helvetica Neue Bold Condensed"/>
              </a:rPr>
              <a:t>FOR MICROSERVICES</a:t>
            </a:r>
            <a:endParaRPr lang="en-US" sz="45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66352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1" b="31643"/>
          <a:stretch/>
        </p:blipFill>
        <p:spPr>
          <a:xfrm>
            <a:off x="2000250" y="1810057"/>
            <a:ext cx="5143500" cy="2511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9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1 at 3.18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502">
            <a:off x="919880" y="0"/>
            <a:ext cx="730424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0253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7218" y="3582617"/>
            <a:ext cx="503900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LAUNCH</a:t>
            </a: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VIA REST,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STREAMS, OR ON DEMAND</a:t>
            </a:r>
            <a:endParaRPr 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7" name="Picture 6" descr="noun_658473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285"/>
          <a:stretch/>
        </p:blipFill>
        <p:spPr>
          <a:xfrm>
            <a:off x="250834" y="-403099"/>
            <a:ext cx="6626039" cy="51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0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3660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 NATIVE WITH </a:t>
            </a:r>
            <a:r>
              <a:rPr lang="en-US" sz="5000" dirty="0" smtClean="0">
                <a:solidFill>
                  <a:srgbClr val="2B2B2B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5000" dirty="0">
              <a:solidFill>
                <a:srgbClr val="2B2B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782" y="3970753"/>
            <a:ext cx="3903796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ALLOW YOU TO TAKE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36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PROCESSES</a:t>
            </a:r>
            <a:endParaRPr lang="en-US" sz="36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7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6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  <a:endParaRPr lang="en-US" sz="4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0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300" y="767616"/>
            <a:ext cx="407624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spc="600" dirty="0" smtClean="0">
                <a:latin typeface="Helvetica Neue Bold Condensed"/>
                <a:cs typeface="Helvetica Neue Bold Condensed"/>
              </a:rPr>
              <a:t>AND DEPLOY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THEM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TO THE CLOUD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66352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1" b="31643"/>
          <a:stretch/>
        </p:blipFill>
        <p:spPr>
          <a:xfrm>
            <a:off x="2030567" y="1620522"/>
            <a:ext cx="6686548" cy="3264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73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4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3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61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CLOUD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1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25921</TotalTime>
  <Words>336</Words>
  <Application>Microsoft Macintosh PowerPoint</Application>
  <PresentationFormat>On-screen Show (16:9)</PresentationFormat>
  <Paragraphs>135</Paragraphs>
  <Slides>61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708</cp:revision>
  <dcterms:created xsi:type="dcterms:W3CDTF">2014-08-22T16:39:37Z</dcterms:created>
  <dcterms:modified xsi:type="dcterms:W3CDTF">2017-05-31T03:26:15Z</dcterms:modified>
</cp:coreProperties>
</file>